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Open with a self-deprecating joke about how long it took you to understand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Wrap up warmly. Thank the audience genuinely.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is where you establish rapport. Everyone is confused. That's normal.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Demystify immediately. Most developers already understand the core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Connect to everyday code. Everyone uses map. Functors are just the formal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Monoids are everywhere. Make it click with familiar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big reveal. They already know this. Just didn't know the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Tie it all together. This is the 'aha' moment.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Actionable items. Send them off with something practical.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Open for Q&amp;A. Have backup jokes ready for awkward silences.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notesSlide" Target="../notesSlides/notesSlide5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notesSlide" Target="../notesSlides/notesSlide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/>
            </a:pPr>
            <a:r>
              <a:t>Functional Programming: A Terribly Civilised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11277295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/>
            </a:pPr>
            <a:r>
              <a:t>A British Guide to Category Theory, Functors, Monoids, and Monads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943600"/>
            <a:ext cx="11277295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WorldSMEGraphs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Any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(Besides "Why did this take so long to explain?")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Perfectly reasonable to still feel slightly confused</a:t>
            </a:r>
          </a:p>
          <a:p>
            <a:pPr>
              <a:defRPr sz="1800"/>
            </a:pPr>
            <a:r>
              <a:t>Rome wasn't built in a day, and neither was Haskell comprehension</a:t>
            </a:r>
          </a:p>
          <a:p>
            <a:pPr>
              <a:defRPr sz="1800"/>
            </a:pPr>
            <a:r>
              <a:t>Resources for further reading in the appendix</a:t>
            </a:r>
          </a:p>
          <a:p>
            <a:pPr>
              <a:defRPr sz="1800"/>
            </a:pPr>
            <a:r>
              <a:t>Feel free to pretend you understood everything. We won't tell.</a:t>
            </a:r>
          </a:p>
        </p:txBody>
      </p:sp>
      <p:pic>
        <p:nvPicPr>
          <p:cNvPr id="4" name="Picture 3" descr="slide_09_Any_Questions?_20260104_113626_7a279e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Thank You for Your Patience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You've been a wonderful audience.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Now go forth and map things!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🍵 ☕ 🫖</a:t>
            </a:r>
          </a:p>
        </p:txBody>
      </p:sp>
      <p:pic>
        <p:nvPicPr>
          <p:cNvPr id="4" name="Picture 3" descr="slide_10_Thank_You_for_Your_P_20260104_113726_a4bfea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Functional Programming: A Terribly Civilised 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Or: How I Learned to Stop Worrying and Love the Monad</a:t>
            </a:r>
          </a:p>
        </p:txBody>
      </p:sp>
      <p:pic>
        <p:nvPicPr>
          <p:cNvPr id="4" name="Picture 3" descr="slide_01_Functional_Programmi_20260104_113445_72fd4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Right Then, Let's Be Honest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You're here because someone said "monads" in a meeting</a:t>
            </a:r>
          </a:p>
          <a:p>
            <a:pPr>
              <a:defRPr sz="1800"/>
            </a:pPr>
            <a:r>
              <a:t>And you nodded wisely whilst dying inside</a:t>
            </a:r>
          </a:p>
          <a:p>
            <a:pPr>
              <a:defRPr sz="1800"/>
            </a:pPr>
            <a:r>
              <a:t>Don't worry, we've all been there</a:t>
            </a:r>
          </a:p>
          <a:p>
            <a:pPr>
              <a:defRPr sz="1800"/>
            </a:pPr>
            <a:r>
              <a:t>(Some of us for rather longer than we'd care to admit)</a:t>
            </a:r>
          </a:p>
          <a:p>
            <a:pPr>
              <a:defRPr sz="1800"/>
            </a:pPr>
            <a:r>
              <a:t>Today we shall fix that. Probably. Maybe. We'll see.</a:t>
            </a:r>
          </a:p>
        </p:txBody>
      </p:sp>
      <p:pic>
        <p:nvPicPr>
          <p:cNvPr id="4" name="Picture 3" descr="slide_02_Right_Then_Let's_Be_20260104_113425_9f5a73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Category Theory: It's Less Scary Than It Sounds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Invented by mathematicians in the 1940s</a:t>
            </a:r>
          </a:p>
          <a:p>
            <a:pPr>
              <a:defRPr sz="1800"/>
            </a:pPr>
            <a:r>
              <a:t>(They needed something to do during the war besides codebreaking)</a:t>
            </a:r>
          </a:p>
          <a:p>
            <a:pPr>
              <a:defRPr sz="1800"/>
            </a:pPr>
            <a:r>
              <a:t>It's really just about "things" and "arrows between things"</a:t>
            </a:r>
          </a:p>
          <a:p>
            <a:pPr>
              <a:defRPr sz="1800"/>
            </a:pPr>
            <a:r>
              <a:t>Objects + Morphisms = That's literally it</a:t>
            </a:r>
          </a:p>
          <a:p>
            <a:pPr>
              <a:defRPr sz="1800"/>
            </a:pPr>
            <a:r>
              <a:t>You've been doing this all along, you just didn't know it had a fancy name</a:t>
            </a:r>
          </a:p>
        </p:txBody>
      </p:sp>
      <p:pic>
        <p:nvPicPr>
          <p:cNvPr id="4" name="Picture 3" descr="slide_03_Category_Theory_It'_20260104_113425_19363a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Functors: The Art of Preserving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A Functor is a "structure-preserving mapping"</a:t>
            </a:r>
          </a:p>
          <a:p>
            <a:pPr>
              <a:defRPr sz="1800"/>
            </a:pPr>
            <a:r>
              <a:t>(In plainer English: .Select() in LINQ, .map() in JavaScript)</a:t>
            </a:r>
          </a:p>
          <a:p>
            <a:pPr>
              <a:defRPr sz="1800"/>
            </a:pPr>
            <a:r>
              <a:t>It takes things in boxes and transforms them whilst keeping them boxed</a:t>
            </a:r>
          </a:p>
          <a:p>
            <a:pPr>
              <a:defRPr sz="1800"/>
            </a:pPr>
            <a:r>
              <a:t>The box might be: List, Option, Task, Observable...</a:t>
            </a:r>
          </a:p>
          <a:p>
            <a:pPr>
              <a:defRPr sz="1800"/>
            </a:pPr>
            <a:r>
              <a:t>Quite useful, really. Terribly sensible.</a:t>
            </a:r>
          </a:p>
        </p:txBody>
      </p:sp>
      <p:pic>
        <p:nvPicPr>
          <p:cNvPr id="4" name="Picture 3" descr="slide_04_Functors_The_Art_of_20260104_113519_8bc382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Monoids: Things That Combine Nicely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Two rules: things can be combined, and there's an "identity" thing</a:t>
            </a:r>
          </a:p>
          <a:p>
            <a:pPr>
              <a:defRPr sz="1800"/>
            </a:pPr>
            <a:r>
              <a:t>Numbers with addition: 1 + 2 = 3, and 0 + anything = anything</a:t>
            </a:r>
          </a:p>
          <a:p>
            <a:pPr>
              <a:defRPr sz="1800"/>
            </a:pPr>
            <a:r>
              <a:t>Strings with concatenation: "Hello" + "World", and "" + anything = anything</a:t>
            </a:r>
          </a:p>
          <a:p>
            <a:pPr>
              <a:defRPr sz="1800"/>
            </a:pPr>
            <a:r>
              <a:t>Lists: [1,2] ++ [3,4], and [] ++ anything = anything</a:t>
            </a:r>
          </a:p>
          <a:p>
            <a:pPr>
              <a:defRPr sz="1800"/>
            </a:pPr>
            <a:r>
              <a:t>It's like the Queen's rules of etiquette, but for data</a:t>
            </a:r>
          </a:p>
        </p:txBody>
      </p:sp>
      <p:pic>
        <p:nvPicPr>
          <p:cNvPr id="4" name="Picture 3" descr="slide_05_Monoids_Things_That_20260104_113524_2f624f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Monads: Sorry About This 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Right, deep breath. Here we go.</a:t>
            </a:r>
          </a:p>
          <a:p>
            <a:pPr>
              <a:defRPr sz="1800"/>
            </a:pPr>
            <a:r>
              <a:t>A Monad is a Functor that can also "flatten" nested structures</a:t>
            </a:r>
          </a:p>
          <a:p>
            <a:pPr>
              <a:defRPr sz="1800"/>
            </a:pPr>
            <a:r>
              <a:t>.SelectMany() in LINQ, .flatMap() in JavaScript</a:t>
            </a:r>
          </a:p>
          <a:p>
            <a:pPr>
              <a:defRPr sz="1800"/>
            </a:pPr>
            <a:r>
              <a:t>Promise.then() chains? That's a Monad.</a:t>
            </a:r>
          </a:p>
          <a:p>
            <a:pPr>
              <a:defRPr sz="1800"/>
            </a:pPr>
            <a:r>
              <a:t>Optional?.value chaining? Also a Monad.</a:t>
            </a:r>
          </a:p>
          <a:p>
            <a:pPr>
              <a:defRPr sz="1800"/>
            </a:pPr>
            <a:r>
              <a:t>You've been using Monads for years. Surprise!</a:t>
            </a:r>
          </a:p>
        </p:txBody>
      </p:sp>
      <p:pic>
        <p:nvPicPr>
          <p:cNvPr id="4" name="Picture 3" descr="slide_06_Monads_Sorry_About__20260104_113516_369e931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Putting It All Together (Without Panic)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Category Theory → The framework for thinking about structure</a:t>
            </a:r>
          </a:p>
          <a:p>
            <a:pPr>
              <a:defRPr sz="1800"/>
            </a:pPr>
            <a:r>
              <a:t>Functors → Transform contents, preserve structure  </a:t>
            </a:r>
          </a:p>
          <a:p>
            <a:pPr>
              <a:defRPr sz="1800"/>
            </a:pPr>
            <a:r>
              <a:t>Monoids → Combine things sensibly</a:t>
            </a:r>
          </a:p>
          <a:p>
            <a:pPr>
              <a:defRPr sz="1800"/>
            </a:pPr>
            <a:r>
              <a:t>Monads → Functors that handle nested complexity</a:t>
            </a:r>
          </a:p>
          <a:p>
            <a:pPr>
              <a:defRPr sz="1800"/>
            </a:pPr>
            <a:r>
              <a:t>Together: A complete vocabulary for composition</a:t>
            </a:r>
          </a:p>
          <a:p>
            <a:pPr>
              <a:defRPr sz="1800"/>
            </a:pPr>
            <a:r>
              <a:t>Like LEGO, but for your code. Rather satisfying, actually.</a:t>
            </a:r>
          </a:p>
        </p:txBody>
      </p:sp>
      <p:pic>
        <p:nvPicPr>
          <p:cNvPr id="4" name="Picture 3" descr="slide_07_Putting_It_All_Toget_20260104_113606_a0d97a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5486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What to Actually Do With This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54864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t>Use .map() and .flatMap() with confidence now</a:t>
            </a:r>
          </a:p>
          <a:p>
            <a:pPr>
              <a:defRPr sz="1800"/>
            </a:pPr>
            <a:r>
              <a:t>Recognize patterns: "Ah, that's a Functor situation"</a:t>
            </a:r>
          </a:p>
          <a:p>
            <a:pPr>
              <a:defRPr sz="1800"/>
            </a:pPr>
            <a:r>
              <a:t>Compose small functions into larger pipelines</a:t>
            </a:r>
          </a:p>
          <a:p>
            <a:pPr>
              <a:defRPr sz="1800"/>
            </a:pPr>
            <a:r>
              <a:t>Handle errors with Either/Result types (Monads!)</a:t>
            </a:r>
          </a:p>
          <a:p>
            <a:pPr>
              <a:defRPr sz="1800"/>
            </a:pPr>
            <a:r>
              <a:t>Impress colleagues with restrained accuracy</a:t>
            </a:r>
          </a:p>
          <a:p>
            <a:pPr>
              <a:defRPr sz="1800"/>
            </a:pPr>
            <a:r>
              <a:t>Make better tea. (That last one is optional but recommended.)</a:t>
            </a:r>
          </a:p>
        </p:txBody>
      </p:sp>
      <p:pic>
        <p:nvPicPr>
          <p:cNvPr id="4" name="Picture 3" descr="slide_08_What_to_Actually_Do__20260104_113603_f55a21a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371600"/>
            <a:ext cx="5333695" cy="35557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